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57"/>
  </p:notesMasterIdLst>
  <p:sldIdLst>
    <p:sldId id="256" r:id="rId2"/>
    <p:sldId id="257" r:id="rId3"/>
    <p:sldId id="270" r:id="rId4"/>
    <p:sldId id="273" r:id="rId5"/>
    <p:sldId id="274" r:id="rId6"/>
    <p:sldId id="272" r:id="rId7"/>
    <p:sldId id="275" r:id="rId8"/>
    <p:sldId id="287" r:id="rId9"/>
    <p:sldId id="305" r:id="rId10"/>
    <p:sldId id="306" r:id="rId11"/>
    <p:sldId id="276" r:id="rId12"/>
    <p:sldId id="288" r:id="rId13"/>
    <p:sldId id="277" r:id="rId14"/>
    <p:sldId id="278" r:id="rId15"/>
    <p:sldId id="280" r:id="rId16"/>
    <p:sldId id="279" r:id="rId17"/>
    <p:sldId id="271" r:id="rId18"/>
    <p:sldId id="282" r:id="rId19"/>
    <p:sldId id="283" r:id="rId20"/>
    <p:sldId id="284" r:id="rId21"/>
    <p:sldId id="285" r:id="rId22"/>
    <p:sldId id="286" r:id="rId23"/>
    <p:sldId id="289" r:id="rId24"/>
    <p:sldId id="292" r:id="rId25"/>
    <p:sldId id="293" r:id="rId26"/>
    <p:sldId id="290" r:id="rId27"/>
    <p:sldId id="299" r:id="rId28"/>
    <p:sldId id="296" r:id="rId29"/>
    <p:sldId id="295" r:id="rId30"/>
    <p:sldId id="294" r:id="rId31"/>
    <p:sldId id="297" r:id="rId32"/>
    <p:sldId id="298" r:id="rId33"/>
    <p:sldId id="309" r:id="rId34"/>
    <p:sldId id="291" r:id="rId35"/>
    <p:sldId id="302" r:id="rId36"/>
    <p:sldId id="300" r:id="rId37"/>
    <p:sldId id="304" r:id="rId38"/>
    <p:sldId id="320" r:id="rId39"/>
    <p:sldId id="321" r:id="rId40"/>
    <p:sldId id="322" r:id="rId41"/>
    <p:sldId id="323" r:id="rId42"/>
    <p:sldId id="268" r:id="rId43"/>
    <p:sldId id="307" r:id="rId44"/>
    <p:sldId id="308" r:id="rId45"/>
    <p:sldId id="310" r:id="rId46"/>
    <p:sldId id="312" r:id="rId47"/>
    <p:sldId id="313" r:id="rId48"/>
    <p:sldId id="314" r:id="rId49"/>
    <p:sldId id="269" r:id="rId50"/>
    <p:sldId id="311" r:id="rId51"/>
    <p:sldId id="315" r:id="rId52"/>
    <p:sldId id="316" r:id="rId53"/>
    <p:sldId id="317" r:id="rId54"/>
    <p:sldId id="318" r:id="rId55"/>
    <p:sldId id="319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74122" autoAdjust="0"/>
  </p:normalViewPr>
  <p:slideViewPr>
    <p:cSldViewPr>
      <p:cViewPr>
        <p:scale>
          <a:sx n="100" d="100"/>
          <a:sy n="100" d="100"/>
        </p:scale>
        <p:origin x="629" y="-7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75C61-16EA-49A1-97BF-1FE61656EA40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F60F6-07E8-4533-816B-76EC2EEF5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78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 pressure</a:t>
            </a:r>
          </a:p>
          <a:p>
            <a:r>
              <a:rPr lang="en-GB" dirty="0"/>
              <a:t>X = x direction</a:t>
            </a:r>
          </a:p>
          <a:p>
            <a:r>
              <a:rPr lang="en-GB" dirty="0"/>
              <a:t>u = velocity</a:t>
            </a:r>
          </a:p>
          <a:p>
            <a:r>
              <a:rPr lang="en-GB" dirty="0"/>
              <a:t>t = time</a:t>
            </a:r>
          </a:p>
          <a:p>
            <a:r>
              <a:rPr lang="en-GB" dirty="0"/>
              <a:t>P0 = ambient pressure</a:t>
            </a:r>
          </a:p>
          <a:p>
            <a:r>
              <a:rPr lang="en-GB" dirty="0"/>
              <a:t>y = Adiabatic gas constant for air</a:t>
            </a:r>
          </a:p>
          <a:p>
            <a:r>
              <a:rPr lang="en-GB" dirty="0"/>
              <a:t>V0 = gas density </a:t>
            </a:r>
          </a:p>
          <a:p>
            <a:r>
              <a:rPr lang="en-GB" dirty="0"/>
              <a:t>tau = displacement of the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626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755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6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30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45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9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59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1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22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12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2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718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5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46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4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676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74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73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08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398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F60F6-07E8-4533-816B-76EC2EEF548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67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5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37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454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2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68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68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35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72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71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8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34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978D37-AD9D-4C89-BC37-1E08F8AF5DCC}" type="datetimeFigureOut">
              <a:rPr lang="en-GB" smtClean="0"/>
              <a:t>05/06/2017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73CA99-338B-4465-863F-C192B9E2FB9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7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P6NxVxDQIs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BFCAB-C93B-4187-9987-821C5B16D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600" y="601136"/>
            <a:ext cx="7920880" cy="3549183"/>
          </a:xfrm>
        </p:spPr>
        <p:txBody>
          <a:bodyPr>
            <a:normAutofit fontScale="90000"/>
          </a:bodyPr>
          <a:lstStyle/>
          <a:p>
            <a:r>
              <a:rPr lang="en-GB" dirty="0"/>
              <a:t>Efficient Acoustic Modelling of Large Spaces using Time Domain Methods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3F8EA3-C0D7-4C4E-999D-2BBF627E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0" y="4455621"/>
            <a:ext cx="7543800" cy="11430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Evaluation of Three Time Domain Numerical Methods for Solving the Acoustic Wave Equation, Applied to Solving Large Domains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8BA8D-9BDA-4031-B6BF-010DA2B8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0" y="5903923"/>
            <a:ext cx="1578769" cy="378619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7933C2F3-72C2-41A0-947E-29545AA6F1C8}"/>
              </a:ext>
            </a:extLst>
          </p:cNvPr>
          <p:cNvSpPr txBox="1">
            <a:spLocks/>
          </p:cNvSpPr>
          <p:nvPr/>
        </p:nvSpPr>
        <p:spPr>
          <a:xfrm>
            <a:off x="971600" y="5697280"/>
            <a:ext cx="1440160" cy="585262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 Durbridge</a:t>
            </a:r>
          </a:p>
          <a:p>
            <a:r>
              <a:rPr lang="en-GB" sz="1800" dirty="0"/>
              <a:t>May 2017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124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pic>
        <p:nvPicPr>
          <p:cNvPr id="3" name="Picture 2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24721903-4DC1-47F6-9C62-1C38E2489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68760"/>
            <a:ext cx="6194544" cy="4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569C-9418-4805-A8DF-9906A45E8C32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Reverberation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9F75D-95A6-4406-BD48-F85D67F819B5}"/>
              </a:ext>
            </a:extLst>
          </p:cNvPr>
          <p:cNvSpPr txBox="1"/>
          <p:nvPr/>
        </p:nvSpPr>
        <p:spPr>
          <a:xfrm>
            <a:off x="6842485" y="908720"/>
            <a:ext cx="121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Reflections</a:t>
            </a:r>
          </a:p>
        </p:txBody>
      </p:sp>
      <p:pic>
        <p:nvPicPr>
          <p:cNvPr id="1028" name="Picture 4" descr="http://hyperphysics.phy-astr.gsu.edu/hbase/Acoustic/imgaco/reff.gif">
            <a:extLst>
              <a:ext uri="{FF2B5EF4-FFF2-40B4-BE49-F238E27FC236}">
                <a16:creationId xmlns:a16="http://schemas.microsoft.com/office/drawing/2014/main" id="{C2EDEF3E-C5FF-431B-A320-8576AC11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38" y="2204864"/>
            <a:ext cx="38004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hyperphysics.phy-astr.gsu.edu/hbase/Acoustic/imgaco/reff2.gif">
            <a:extLst>
              <a:ext uri="{FF2B5EF4-FFF2-40B4-BE49-F238E27FC236}">
                <a16:creationId xmlns:a16="http://schemas.microsoft.com/office/drawing/2014/main" id="{55D4C390-FC43-4C08-98AA-C1628F37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33" y="2348880"/>
            <a:ext cx="28479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EBF719-A98F-4AAF-AEE8-07AD34BD69FB}"/>
              </a:ext>
            </a:extLst>
          </p:cNvPr>
          <p:cNvSpPr/>
          <p:nvPr/>
        </p:nvSpPr>
        <p:spPr>
          <a:xfrm>
            <a:off x="742238" y="4520580"/>
            <a:ext cx="7319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http://hyperphysics.phy-astr.gsu.edu/hbase/Acoustic/refdel.html</a:t>
            </a:r>
          </a:p>
        </p:txBody>
      </p:sp>
    </p:spTree>
    <p:extLst>
      <p:ext uri="{BB962C8B-B14F-4D97-AF65-F5344CB8AC3E}">
        <p14:creationId xmlns:p14="http://schemas.microsoft.com/office/powerpoint/2010/main" val="35523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569C-9418-4805-A8DF-9906A45E8C32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Reverberation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A2411-EBD9-44D7-AB57-EEBBF220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1" y="1151709"/>
            <a:ext cx="3390900" cy="857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9F75D-95A6-4406-BD48-F85D67F819B5}"/>
              </a:ext>
            </a:extLst>
          </p:cNvPr>
          <p:cNvSpPr txBox="1"/>
          <p:nvPr/>
        </p:nvSpPr>
        <p:spPr>
          <a:xfrm>
            <a:off x="3928341" y="796063"/>
            <a:ext cx="485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Norris-Eyring Reverberation Time Equation (RT60)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34803-8464-4475-BAC4-2A607B258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3"/>
          <a:stretch/>
        </p:blipFill>
        <p:spPr>
          <a:xfrm>
            <a:off x="827583" y="2008959"/>
            <a:ext cx="7448550" cy="453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2FA62-FF55-47BA-A0E3-4DF0DFCFE43F}"/>
                  </a:ext>
                </a:extLst>
              </p:cNvPr>
              <p:cNvSpPr txBox="1"/>
              <p:nvPr/>
            </p:nvSpPr>
            <p:spPr>
              <a:xfrm>
                <a:off x="827583" y="2769002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𝑆𝑢𝑟𝑓𝑎𝑐𝑒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𝐵𝑜𝑢𝑛𝑑𝑎𝑟𝑖𝑒𝑠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2FA62-FF55-47BA-A0E3-4DF0DFCFE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2769002"/>
                <a:ext cx="4608512" cy="369332"/>
              </a:xfrm>
              <a:prstGeom prst="rect">
                <a:avLst/>
              </a:prstGeom>
              <a:blipFill>
                <a:blip r:embed="rId5"/>
                <a:stretch>
                  <a:fillRect l="-1058" r="-926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74F90-BA49-4795-8988-FE421116CA4A}"/>
                  </a:ext>
                </a:extLst>
              </p:cNvPr>
              <p:cNvSpPr txBox="1"/>
              <p:nvPr/>
            </p:nvSpPr>
            <p:spPr>
              <a:xfrm>
                <a:off x="827583" y="3445338"/>
                <a:ext cx="31007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2400" dirty="0"/>
                  <a:t>Volume of domain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74F90-BA49-4795-8988-FE421116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3445338"/>
                <a:ext cx="3100757" cy="369332"/>
              </a:xfrm>
              <a:prstGeom prst="rect">
                <a:avLst/>
              </a:prstGeom>
              <a:blipFill>
                <a:blip r:embed="rId6"/>
                <a:stretch>
                  <a:fillRect l="-3543" t="-24590" r="-394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9BF72-603E-45D2-83C7-80B4463B9DF3}"/>
                  </a:ext>
                </a:extLst>
              </p:cNvPr>
              <p:cNvSpPr txBox="1"/>
              <p:nvPr/>
            </p:nvSpPr>
            <p:spPr>
              <a:xfrm>
                <a:off x="827583" y="4121674"/>
                <a:ext cx="2880321" cy="520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b="0" dirty="0"/>
                  <a:t>Mean Free Path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9BF72-603E-45D2-83C7-80B4463B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4121674"/>
                <a:ext cx="2880321" cy="520784"/>
              </a:xfrm>
              <a:prstGeom prst="rect">
                <a:avLst/>
              </a:prstGeom>
              <a:blipFill>
                <a:blip r:embed="rId7"/>
                <a:stretch>
                  <a:fillRect l="-6568" t="-2326" b="-209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9E760-5429-42A9-BBBF-819DD3AD7F21}"/>
                  </a:ext>
                </a:extLst>
              </p:cNvPr>
              <p:cNvSpPr txBox="1"/>
              <p:nvPr/>
            </p:nvSpPr>
            <p:spPr>
              <a:xfrm>
                <a:off x="827583" y="4949462"/>
                <a:ext cx="5472609" cy="535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b="0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flections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Per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Second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𝑆𝑜𝑢𝑛𝑑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𝑀𝐹𝑃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9E760-5429-42A9-BBBF-819DD3AD7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4949462"/>
                <a:ext cx="5472609" cy="535339"/>
              </a:xfrm>
              <a:prstGeom prst="rect">
                <a:avLst/>
              </a:prstGeom>
              <a:blipFill>
                <a:blip r:embed="rId8"/>
                <a:stretch>
                  <a:fillRect l="-3456" t="-1136" b="-193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Direct to Reverberant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225505" y="980729"/>
            <a:ext cx="35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Modified Hopkins-Stryker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1C274-5736-42CB-BDAA-BA133969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43" y="1580852"/>
            <a:ext cx="555307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A8C39-F888-4C17-9C37-7D3D3041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43" y="2996952"/>
            <a:ext cx="621511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788024" y="260648"/>
            <a:ext cx="4032448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Room Modes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75B84-0B28-4D3B-B03E-D2B10A2D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5034"/>
            <a:ext cx="5667375" cy="131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8819B-6856-4E3D-9A21-79CC417ADAE5}"/>
              </a:ext>
            </a:extLst>
          </p:cNvPr>
          <p:cNvSpPr txBox="1"/>
          <p:nvPr/>
        </p:nvSpPr>
        <p:spPr>
          <a:xfrm>
            <a:off x="5148064" y="991502"/>
            <a:ext cx="312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Room Eigenfrequency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CD830-2A9F-4609-8AD4-A6821CDB58CC}"/>
              </a:ext>
            </a:extLst>
          </p:cNvPr>
          <p:cNvSpPr txBox="1"/>
          <p:nvPr/>
        </p:nvSpPr>
        <p:spPr>
          <a:xfrm>
            <a:off x="683568" y="3199527"/>
            <a:ext cx="3144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C</a:t>
            </a:r>
            <a:r>
              <a:rPr lang="en-GB" dirty="0"/>
              <a:t> = speed of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 = resonance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 = dimension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C4ACC-AFF0-4BD8-927B-91C061EB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100" y="3199527"/>
            <a:ext cx="2479194" cy="240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9AB7B0-26CB-4D7B-A9DD-CF78EDA36008}"/>
              </a:ext>
            </a:extLst>
          </p:cNvPr>
          <p:cNvSpPr/>
          <p:nvPr/>
        </p:nvSpPr>
        <p:spPr>
          <a:xfrm>
            <a:off x="2370674" y="5861770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http://adamjhill.com/AJHILL/wp-content/uploads/2017/05/Hill-PhD-Thesis.pdf</a:t>
            </a:r>
          </a:p>
        </p:txBody>
      </p:sp>
    </p:spTree>
    <p:extLst>
      <p:ext uri="{BB962C8B-B14F-4D97-AF65-F5344CB8AC3E}">
        <p14:creationId xmlns:p14="http://schemas.microsoft.com/office/powerpoint/2010/main" val="36446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788024" y="260648"/>
            <a:ext cx="4032448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Room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D0BB7-4801-4E18-8AD0-8BC6FE4E3DB2}"/>
              </a:ext>
            </a:extLst>
          </p:cNvPr>
          <p:cNvSpPr txBox="1"/>
          <p:nvPr/>
        </p:nvSpPr>
        <p:spPr>
          <a:xfrm>
            <a:off x="5868144" y="99150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Schroeder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67F65-F4A1-460F-A226-7847C2D9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6" y="547518"/>
            <a:ext cx="3648075" cy="125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FAEDE0-C21B-4639-858A-B03F6DBDD306}"/>
              </a:ext>
            </a:extLst>
          </p:cNvPr>
          <p:cNvSpPr txBox="1"/>
          <p:nvPr/>
        </p:nvSpPr>
        <p:spPr>
          <a:xfrm>
            <a:off x="362896" y="6127046"/>
            <a:ext cx="2368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http://www.linkwitzlab.com/rooms.htm</a:t>
            </a:r>
          </a:p>
        </p:txBody>
      </p:sp>
      <p:pic>
        <p:nvPicPr>
          <p:cNvPr id="8" name="Picture 7" descr="A picture containing electronics, display, computer&#10;&#10;Description generated with high confidence">
            <a:extLst>
              <a:ext uri="{FF2B5EF4-FFF2-40B4-BE49-F238E27FC236}">
                <a16:creationId xmlns:a16="http://schemas.microsoft.com/office/drawing/2014/main" id="{F65B48E6-16E6-48DB-9330-D5F96FCA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568"/>
            <a:ext cx="9144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A145F-0AF2-4427-960C-202B73EB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69D82-238F-422A-AC90-76DC2F6A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0" y="731520"/>
            <a:ext cx="4931990" cy="557368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Wave propagation</a:t>
            </a:r>
          </a:p>
          <a:p>
            <a:pPr lvl="1"/>
            <a:r>
              <a:rPr lang="en-GB" dirty="0"/>
              <a:t>Force = Mass * Acceleration</a:t>
            </a:r>
          </a:p>
          <a:p>
            <a:pPr lvl="1"/>
            <a:r>
              <a:rPr lang="en-GB" dirty="0"/>
              <a:t>Longitudinal Waves</a:t>
            </a:r>
          </a:p>
          <a:p>
            <a:pPr lvl="1"/>
            <a:r>
              <a:rPr lang="en-GB" dirty="0"/>
              <a:t>Ripples of pressure</a:t>
            </a:r>
          </a:p>
          <a:p>
            <a:r>
              <a:rPr lang="en-GB" dirty="0"/>
              <a:t>Reverberation</a:t>
            </a:r>
          </a:p>
          <a:p>
            <a:pPr lvl="1"/>
            <a:r>
              <a:rPr lang="en-GB" dirty="0"/>
              <a:t>Acoustic waves reflect and scatter</a:t>
            </a:r>
          </a:p>
          <a:p>
            <a:pPr lvl="1"/>
            <a:r>
              <a:rPr lang="en-GB" dirty="0"/>
              <a:t>May increase loudness – Haas Effect</a:t>
            </a:r>
          </a:p>
          <a:p>
            <a:pPr lvl="1"/>
            <a:r>
              <a:rPr lang="en-GB" dirty="0"/>
              <a:t>May decrease intelligibility – Masking &amp; Direct to Reverberant Ratio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Balance of acoustic absorption and sound system power can improve direct to reverberant ratio</a:t>
            </a:r>
          </a:p>
          <a:p>
            <a:r>
              <a:rPr lang="en-GB" dirty="0"/>
              <a:t>Room Modes</a:t>
            </a:r>
          </a:p>
          <a:p>
            <a:pPr lvl="1"/>
            <a:r>
              <a:rPr lang="en-GB" dirty="0"/>
              <a:t>Locally extreme pressure fluctuations</a:t>
            </a:r>
          </a:p>
          <a:p>
            <a:pPr lvl="1"/>
            <a:r>
              <a:rPr lang="en-GB" dirty="0"/>
              <a:t>May cause spectral imbalance across domain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Schroeder Frequency can be very low in large domains with appropriate reverb decay times</a:t>
            </a:r>
          </a:p>
          <a:p>
            <a:pPr lvl="1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88521-4B44-4F83-8DF9-06DFD428F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3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8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1EAD7-523A-4B9E-9D73-B24B10FED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453" r="19541" b="1456"/>
          <a:stretch/>
        </p:blipFill>
        <p:spPr>
          <a:xfrm>
            <a:off x="475500" y="640081"/>
            <a:ext cx="5182351" cy="5237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EFBF2-5CEA-41AC-A2D1-E2DF6E6A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14" y="634947"/>
            <a:ext cx="276769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65000"/>
              </a:lnSpc>
            </a:pP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Acoustic Modelling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0DC10-3FB8-444B-8C4D-0C364654F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614" y="2198914"/>
            <a:ext cx="276769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Physical Models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Approximation Equations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Ray Tracing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Numerical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Finite Element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Boundary Element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Finite Difference Methods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Sparse Finite Difference Time Domain</a:t>
            </a: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Finite Difference Frequency Domain</a:t>
            </a: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4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able, indoor, chair, floor&#10;&#10;Description generated with high confidence">
            <a:extLst>
              <a:ext uri="{FF2B5EF4-FFF2-40B4-BE49-F238E27FC236}">
                <a16:creationId xmlns:a16="http://schemas.microsoft.com/office/drawing/2014/main" id="{1C421EE1-368F-4911-B247-BAC6A63C7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84" r="-2" b="21355"/>
          <a:stretch/>
        </p:blipFill>
        <p:spPr>
          <a:xfrm>
            <a:off x="476593" y="640080"/>
            <a:ext cx="8187347" cy="36027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Physical Scale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A8951-5EE4-4EDE-B8B7-2FA4C7F5285E}"/>
              </a:ext>
            </a:extLst>
          </p:cNvPr>
          <p:cNvSpPr txBox="1"/>
          <p:nvPr/>
        </p:nvSpPr>
        <p:spPr>
          <a:xfrm>
            <a:off x="475500" y="4289730"/>
            <a:ext cx="323240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http://wdch10.laphil.com/wdch/acoustics.html</a:t>
            </a:r>
          </a:p>
        </p:txBody>
      </p:sp>
    </p:spTree>
    <p:extLst>
      <p:ext uri="{BB962C8B-B14F-4D97-AF65-F5344CB8AC3E}">
        <p14:creationId xmlns:p14="http://schemas.microsoft.com/office/powerpoint/2010/main" val="15290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799F7C9-F689-40F3-AE9B-E5AF921A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3" y="482646"/>
            <a:ext cx="5612194" cy="37601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Finite Element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2D19E2-A707-4513-A3E6-98E91091D91D}"/>
              </a:ext>
            </a:extLst>
          </p:cNvPr>
          <p:cNvSpPr/>
          <p:nvPr/>
        </p:nvSpPr>
        <p:spPr>
          <a:xfrm>
            <a:off x="475500" y="4269565"/>
            <a:ext cx="5310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https://www.simscale.com/wp-content/uploads/2015/11/acoustic-eigenmodes.jpg</a:t>
            </a:r>
          </a:p>
        </p:txBody>
      </p:sp>
    </p:spTree>
    <p:extLst>
      <p:ext uri="{BB962C8B-B14F-4D97-AF65-F5344CB8AC3E}">
        <p14:creationId xmlns:p14="http://schemas.microsoft.com/office/powerpoint/2010/main" val="8444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EC1CFC-171D-4C83-B2AB-08719E11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60648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GB" dirty="0"/>
              <a:t>Efficient Acoustic Modelling of Large Spaces using Time Domain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A750C0-D242-472D-9718-F6678023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Motivation</a:t>
            </a:r>
          </a:p>
          <a:p>
            <a:r>
              <a:rPr lang="en-GB" dirty="0" smtClean="0"/>
              <a:t>Acoustic </a:t>
            </a:r>
            <a:r>
              <a:rPr lang="en-GB" dirty="0"/>
              <a:t>Modelling Methods</a:t>
            </a:r>
          </a:p>
          <a:p>
            <a:r>
              <a:rPr lang="en-GB" dirty="0" smtClean="0"/>
              <a:t>Experiment</a:t>
            </a:r>
            <a:endParaRPr lang="en-GB" dirty="0"/>
          </a:p>
          <a:p>
            <a:r>
              <a:rPr lang="en-GB" dirty="0" smtClean="0"/>
              <a:t>Conclusion</a:t>
            </a:r>
            <a:endParaRPr lang="en-GB" dirty="0"/>
          </a:p>
          <a:p>
            <a:r>
              <a:rPr lang="en-GB" dirty="0" smtClean="0"/>
              <a:t>References</a:t>
            </a:r>
            <a:endParaRPr lang="en-GB" dirty="0"/>
          </a:p>
          <a:p>
            <a:pPr lvl="1"/>
            <a:endParaRPr lang="en-GB" dirty="0"/>
          </a:p>
          <a:p>
            <a:pPr lvl="8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77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ACA8347-303A-4BBE-818F-88E6BF15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3" y="482646"/>
            <a:ext cx="3326644" cy="37601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Boundary Element Method</a:t>
            </a:r>
          </a:p>
        </p:txBody>
      </p:sp>
      <p:pic>
        <p:nvPicPr>
          <p:cNvPr id="18" name="Picture 8" descr="http://www.pafec.info/pafec/room/images/Studio-05-400x350.gif">
            <a:extLst>
              <a:ext uri="{FF2B5EF4-FFF2-40B4-BE49-F238E27FC236}">
                <a16:creationId xmlns:a16="http://schemas.microsoft.com/office/drawing/2014/main" id="{08C6F3D4-EE71-4E2E-81F9-A2AF8DE94D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91" y="784737"/>
            <a:ext cx="38004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55388D-21B7-4E7C-BA09-8310F92FEFEE}"/>
              </a:ext>
            </a:extLst>
          </p:cNvPr>
          <p:cNvSpPr/>
          <p:nvPr/>
        </p:nvSpPr>
        <p:spPr>
          <a:xfrm>
            <a:off x="475499" y="4420915"/>
            <a:ext cx="5310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http://www.pafec.info/pafec/</a:t>
            </a:r>
          </a:p>
        </p:txBody>
      </p:sp>
    </p:spTree>
    <p:extLst>
      <p:ext uri="{BB962C8B-B14F-4D97-AF65-F5344CB8AC3E}">
        <p14:creationId xmlns:p14="http://schemas.microsoft.com/office/powerpoint/2010/main" val="176723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E59E48E-6FAA-4DC7-8592-9D37734A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3" y="482646"/>
            <a:ext cx="5921527" cy="37601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Ray Physics 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E590C3-2C6E-437C-92F0-8EC33B380DE6}"/>
              </a:ext>
            </a:extLst>
          </p:cNvPr>
          <p:cNvSpPr/>
          <p:nvPr/>
        </p:nvSpPr>
        <p:spPr>
          <a:xfrm>
            <a:off x="475499" y="4346672"/>
            <a:ext cx="5310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http://ease.afmg.eu/index.php/reflection-pattern-studies-with-ray-tracing.html</a:t>
            </a:r>
          </a:p>
        </p:txBody>
      </p:sp>
    </p:spTree>
    <p:extLst>
      <p:ext uri="{BB962C8B-B14F-4D97-AF65-F5344CB8AC3E}">
        <p14:creationId xmlns:p14="http://schemas.microsoft.com/office/powerpoint/2010/main" val="164874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5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uk.mathworks.com/matlabcentral/mlc-downloads/downloads/submissions/55301/versions/1/screenshot.jpg">
            <a:extLst>
              <a:ext uri="{FF2B5EF4-FFF2-40B4-BE49-F238E27FC236}">
                <a16:creationId xmlns:a16="http://schemas.microsoft.com/office/drawing/2014/main" id="{0984A962-CF24-4328-A8BC-DAC46BFB8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" r="-2" b="2016"/>
          <a:stretch/>
        </p:blipFill>
        <p:spPr bwMode="auto">
          <a:xfrm>
            <a:off x="1856452" y="94027"/>
            <a:ext cx="5505223" cy="48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87D13F-D0CB-49A5-9A3F-19D93C8CFDF2}"/>
              </a:ext>
            </a:extLst>
          </p:cNvPr>
          <p:cNvSpPr txBox="1">
            <a:spLocks/>
          </p:cNvSpPr>
          <p:nvPr/>
        </p:nvSpPr>
        <p:spPr>
          <a:xfrm>
            <a:off x="475500" y="4550230"/>
            <a:ext cx="8181805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Finite Difference Methods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F3486A-9F45-46B5-93CD-153A947F774E}"/>
              </a:ext>
            </a:extLst>
          </p:cNvPr>
          <p:cNvSpPr/>
          <p:nvPr/>
        </p:nvSpPr>
        <p:spPr>
          <a:xfrm>
            <a:off x="364568" y="5746187"/>
            <a:ext cx="848899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75000"/>
                  </a:schemeClr>
                </a:solidFill>
              </a:rPr>
              <a:t>https://uk.mathworks.com/matlabcentral/fileexchange/55301-two-dimensional-wave-interference-using-finite-difference-time-domain-method--fdtd-</a:t>
            </a:r>
          </a:p>
        </p:txBody>
      </p:sp>
    </p:spTree>
    <p:extLst>
      <p:ext uri="{BB962C8B-B14F-4D97-AF65-F5344CB8AC3E}">
        <p14:creationId xmlns:p14="http://schemas.microsoft.com/office/powerpoint/2010/main" val="28142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748178" y="980729"/>
            <a:ext cx="22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Domain Discretization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EBAD1-3789-46BB-8085-71C3BC2A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50061"/>
            <a:ext cx="7448550" cy="463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D3C359-39B1-428E-951C-620839807C95}"/>
              </a:ext>
            </a:extLst>
          </p:cNvPr>
          <p:cNvSpPr/>
          <p:nvPr/>
        </p:nvSpPr>
        <p:spPr>
          <a:xfrm>
            <a:off x="971600" y="5988736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http://adamjhill.com/AJHILL/wp-content/uploads/2017/05/Hill-PhD-Thesis.pdf</a:t>
            </a:r>
          </a:p>
        </p:txBody>
      </p:sp>
    </p:spTree>
    <p:extLst>
      <p:ext uri="{BB962C8B-B14F-4D97-AF65-F5344CB8AC3E}">
        <p14:creationId xmlns:p14="http://schemas.microsoft.com/office/powerpoint/2010/main" val="9234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6929484" y="980729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Update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6FDF9-B3FD-4AF0-88AC-6696186B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3" y="1481150"/>
            <a:ext cx="32385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7C1F6-2CD5-4087-AEEE-23EBC2A1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10" y="3933056"/>
            <a:ext cx="5191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748178" y="980729"/>
            <a:ext cx="303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Time Domain</a:t>
            </a:r>
          </a:p>
        </p:txBody>
      </p:sp>
      <p:pic>
        <p:nvPicPr>
          <p:cNvPr id="6" name="Picture 5" descr="A picture containing bubble, object, thing&#10;&#10;Description generated with very high confidence">
            <a:extLst>
              <a:ext uri="{FF2B5EF4-FFF2-40B4-BE49-F238E27FC236}">
                <a16:creationId xmlns:a16="http://schemas.microsoft.com/office/drawing/2014/main" id="{A9482095-69D8-4D94-AA5F-8F5D43E49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73761"/>
            <a:ext cx="6920580" cy="49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F0265-71A5-4F2B-9E0D-F99417FAE065}"/>
              </a:ext>
            </a:extLst>
          </p:cNvPr>
          <p:cNvSpPr/>
          <p:nvPr/>
        </p:nvSpPr>
        <p:spPr>
          <a:xfrm>
            <a:off x="683568" y="5733256"/>
            <a:ext cx="4680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http://ieeexplore.ieee.org/document/6646229/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56039-38F3-40C0-B7E5-1C6C3C28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81" y="1408017"/>
            <a:ext cx="4900017" cy="4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72DAB507-421F-4079-A153-BE2A54E53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61" y="1350061"/>
            <a:ext cx="5472608" cy="44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F0265-71A5-4F2B-9E0D-F99417FAE065}"/>
              </a:ext>
            </a:extLst>
          </p:cNvPr>
          <p:cNvSpPr/>
          <p:nvPr/>
        </p:nvSpPr>
        <p:spPr>
          <a:xfrm>
            <a:off x="683568" y="5733256"/>
            <a:ext cx="4680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https://uk.mathworks.com/help/images/ref/imgaussfilt.html</a:t>
            </a:r>
          </a:p>
        </p:txBody>
      </p:sp>
      <p:pic>
        <p:nvPicPr>
          <p:cNvPr id="2050" name="Picture 2" descr="https://uk.mathworks.com/help/examples/images/win64/SmoothImageWithGaussianFiltersExample_01.png">
            <a:extLst>
              <a:ext uri="{FF2B5EF4-FFF2-40B4-BE49-F238E27FC236}">
                <a16:creationId xmlns:a16="http://schemas.microsoft.com/office/drawing/2014/main" id="{F0FEA919-3A4D-412C-B73A-9F9B7801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50061"/>
            <a:ext cx="576064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24431C31-51FD-4480-9BCE-EE6536256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02" y="1350061"/>
            <a:ext cx="5960126" cy="48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379B-6B17-42BA-AFB5-D5F61EF7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67719E-512C-4485-A83C-F46EB4E96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Why model large domains?</a:t>
            </a:r>
          </a:p>
        </p:txBody>
      </p:sp>
      <p:pic>
        <p:nvPicPr>
          <p:cNvPr id="16" name="Picture 4" descr="http://www.wallpaperup.com/187034/music_live_Foo_Fighters_Dave_Grohl.html&#10;">
            <a:extLst>
              <a:ext uri="{FF2B5EF4-FFF2-40B4-BE49-F238E27FC236}">
                <a16:creationId xmlns:a16="http://schemas.microsoft.com/office/drawing/2014/main" id="{501208D6-E07F-4FBF-A36D-DD88F208AB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9443" b="-2"/>
          <a:stretch/>
        </p:blipFill>
        <p:spPr bwMode="auto">
          <a:xfrm>
            <a:off x="3600450" y="1363271"/>
            <a:ext cx="4868863" cy="39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A836EA-031D-44E5-B191-FBA9DF1EBAD1}"/>
              </a:ext>
            </a:extLst>
          </p:cNvPr>
          <p:cNvSpPr/>
          <p:nvPr/>
        </p:nvSpPr>
        <p:spPr>
          <a:xfrm>
            <a:off x="4838191" y="5445224"/>
            <a:ext cx="36311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http://www.wallpaperup.com/187034/music_live_Foo_Fighters_Dave_Grohl.html</a:t>
            </a:r>
          </a:p>
        </p:txBody>
      </p:sp>
    </p:spTree>
    <p:extLst>
      <p:ext uri="{BB962C8B-B14F-4D97-AF65-F5344CB8AC3E}">
        <p14:creationId xmlns:p14="http://schemas.microsoft.com/office/powerpoint/2010/main" val="2052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5070962" y="980729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C8AB2-973A-42A1-94B1-B483C0B61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9" y="1350061"/>
            <a:ext cx="6070074" cy="49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2708841" y="980729"/>
            <a:ext cx="607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 40dB Window Threshold</a:t>
            </a:r>
          </a:p>
        </p:txBody>
      </p:sp>
      <p:pic>
        <p:nvPicPr>
          <p:cNvPr id="6" name="Picture 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8E82EC7C-C5FB-46BB-BAF1-8B37AD0A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50061"/>
            <a:ext cx="6399334" cy="495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2593425" y="976123"/>
            <a:ext cx="618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 60dB Window Threshold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B53FA-661C-4559-AE12-6278E4A1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50061"/>
            <a:ext cx="6294849" cy="48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85A05E-7341-4C4B-981C-02F20835D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78287"/>
            <a:ext cx="6391709" cy="49529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96CE34-9E51-4F93-80C2-F3A1BD15F50C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F25B-8D83-4303-A27E-0D6CED30BED9}"/>
              </a:ext>
            </a:extLst>
          </p:cNvPr>
          <p:cNvSpPr txBox="1"/>
          <p:nvPr/>
        </p:nvSpPr>
        <p:spPr>
          <a:xfrm>
            <a:off x="1185026" y="980729"/>
            <a:ext cx="759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Sparse Finite Difference Time Domain Execution Speed For Different thresholds</a:t>
            </a:r>
          </a:p>
        </p:txBody>
      </p:sp>
    </p:spTree>
    <p:extLst>
      <p:ext uri="{BB962C8B-B14F-4D97-AF65-F5344CB8AC3E}">
        <p14:creationId xmlns:p14="http://schemas.microsoft.com/office/powerpoint/2010/main" val="246786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2229799" y="978119"/>
            <a:ext cx="655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Pseudo-spectral Time Domain / Finite Difference Frequency Domain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BE7AC822-8426-4EE5-B241-AC0602A8A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7451"/>
            <a:ext cx="6912768" cy="4939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10E357-4743-4A45-B86D-B74382792027}"/>
              </a:ext>
            </a:extLst>
          </p:cNvPr>
          <p:cNvSpPr/>
          <p:nvPr/>
        </p:nvSpPr>
        <p:spPr>
          <a:xfrm>
            <a:off x="-108520" y="6010087"/>
            <a:ext cx="6174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http://www.salford.ac.uk/computing-science-engineering/cse-academics/jamie-angus</a:t>
            </a:r>
          </a:p>
        </p:txBody>
      </p:sp>
    </p:spTree>
    <p:extLst>
      <p:ext uri="{BB962C8B-B14F-4D97-AF65-F5344CB8AC3E}">
        <p14:creationId xmlns:p14="http://schemas.microsoft.com/office/powerpoint/2010/main" val="6553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2229799" y="978119"/>
            <a:ext cx="655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Pseudo-spectral Time Domain / Finite Difference Frequency Domain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39CE2-C601-4196-92DE-9136D441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1" y="2075695"/>
            <a:ext cx="4676775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52160-BA47-4CF9-8FC1-15678D818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12" y="4057789"/>
            <a:ext cx="4905375" cy="88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88343-0C50-47C0-804E-98EA35C06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01208"/>
            <a:ext cx="9144000" cy="7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470156" y="948987"/>
            <a:ext cx="431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Pseudo-spectral Time Domain Differentiator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48F4C-5DA8-4834-B687-C14B25DF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336493"/>
            <a:ext cx="6048672" cy="49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4283968" y="249875"/>
            <a:ext cx="4496792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Finite Difference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E8FFA-A98C-42E7-B0ED-B04DA2D2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56" y="1338323"/>
            <a:ext cx="6586948" cy="5005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0C2179-8C41-4077-9288-C6A30F1C690F}"/>
              </a:ext>
            </a:extLst>
          </p:cNvPr>
          <p:cNvSpPr/>
          <p:nvPr/>
        </p:nvSpPr>
        <p:spPr>
          <a:xfrm>
            <a:off x="5436096" y="963429"/>
            <a:ext cx="4476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Pseudo-spectral Time Domain 2D </a:t>
            </a:r>
            <a:r>
              <a:rPr lang="en-GB"/>
              <a:t>Perfectly 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7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ADA5-9625-4AC4-99A4-15E08263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– FDTD Tone Bursts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844824"/>
            <a:ext cx="3819052" cy="4381803"/>
          </a:xfrm>
        </p:spPr>
      </p:pic>
    </p:spTree>
    <p:extLst>
      <p:ext uri="{BB962C8B-B14F-4D97-AF65-F5344CB8AC3E}">
        <p14:creationId xmlns:p14="http://schemas.microsoft.com/office/powerpoint/2010/main" val="25889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ADA5-9625-4AC4-99A4-15E08263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– SFDTD Tone Bursts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4" y="1844824"/>
            <a:ext cx="3889871" cy="4463057"/>
          </a:xfrm>
        </p:spPr>
      </p:pic>
    </p:spTree>
    <p:extLst>
      <p:ext uri="{BB962C8B-B14F-4D97-AF65-F5344CB8AC3E}">
        <p14:creationId xmlns:p14="http://schemas.microsoft.com/office/powerpoint/2010/main" val="35058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4EC4E-7772-4479-B2BF-F57554836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r="14237"/>
          <a:stretch/>
        </p:blipFill>
        <p:spPr>
          <a:xfrm>
            <a:off x="251520" y="1052736"/>
            <a:ext cx="5182351" cy="3985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4379B-6B17-42BA-AFB5-D5F61EF782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40152" y="0"/>
            <a:ext cx="2697867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Sound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CA7B-2ACB-4614-AB43-FC8DE59AD6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40152" y="2708920"/>
            <a:ext cx="2697867" cy="295230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70000"/>
              </a:lnSpc>
            </a:pPr>
            <a:r>
              <a:rPr lang="en-GB" sz="1125" dirty="0"/>
              <a:t>Prototype array configurations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Try different systems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Placement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Time of arrival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Equalisation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Office Virtual Soundcheck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Optimise design for intelligibility</a:t>
            </a:r>
          </a:p>
          <a:p>
            <a:pPr>
              <a:lnSpc>
                <a:spcPct val="70000"/>
              </a:lnSpc>
            </a:pPr>
            <a:r>
              <a:rPr lang="en-GB" sz="1125" dirty="0"/>
              <a:t>Improve deployment time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Build a basic system ‘image’ in model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Tweak system settings on the day</a:t>
            </a:r>
          </a:p>
          <a:p>
            <a:pPr>
              <a:lnSpc>
                <a:spcPct val="70000"/>
              </a:lnSpc>
            </a:pPr>
            <a:r>
              <a:rPr lang="en-GB" sz="1125" dirty="0"/>
              <a:t>Prototype system tools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Adaptive (dynamic) filtering 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Spectral tilt for line arrays</a:t>
            </a:r>
          </a:p>
          <a:p>
            <a:pPr lvl="1">
              <a:lnSpc>
                <a:spcPct val="70000"/>
              </a:lnSpc>
            </a:pPr>
            <a:r>
              <a:rPr lang="en-GB" sz="1125" dirty="0"/>
              <a:t>Dynamic array steering </a:t>
            </a:r>
          </a:p>
          <a:p>
            <a:pPr lvl="1">
              <a:lnSpc>
                <a:spcPct val="70000"/>
              </a:lnSpc>
            </a:pPr>
            <a:endParaRPr lang="en-GB" sz="1125" dirty="0"/>
          </a:p>
          <a:p>
            <a:pPr lvl="1">
              <a:lnSpc>
                <a:spcPct val="70000"/>
              </a:lnSpc>
            </a:pPr>
            <a:endParaRPr lang="en-GB" sz="1125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66E2D-586B-4705-9F91-D7C6DA192341}"/>
              </a:ext>
            </a:extLst>
          </p:cNvPr>
          <p:cNvSpPr txBox="1"/>
          <p:nvPr/>
        </p:nvSpPr>
        <p:spPr>
          <a:xfrm>
            <a:off x="251520" y="5038541"/>
            <a:ext cx="168376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http://toneproperav.com/design-1/</a:t>
            </a:r>
          </a:p>
        </p:txBody>
      </p:sp>
    </p:spTree>
    <p:extLst>
      <p:ext uri="{BB962C8B-B14F-4D97-AF65-F5344CB8AC3E}">
        <p14:creationId xmlns:p14="http://schemas.microsoft.com/office/powerpoint/2010/main" val="5254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ADA5-9625-4AC4-99A4-15E08263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– PSTD Tone Bursts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65" y="1844824"/>
            <a:ext cx="5230589" cy="4463057"/>
          </a:xfrm>
        </p:spPr>
      </p:pic>
    </p:spTree>
    <p:extLst>
      <p:ext uri="{BB962C8B-B14F-4D97-AF65-F5344CB8AC3E}">
        <p14:creationId xmlns:p14="http://schemas.microsoft.com/office/powerpoint/2010/main" val="412229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ADA5-9625-4AC4-99A4-15E08263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- Comparison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003108"/>
            <a:ext cx="7543800" cy="3709034"/>
          </a:xfrm>
        </p:spPr>
      </p:pic>
    </p:spTree>
    <p:extLst>
      <p:ext uri="{BB962C8B-B14F-4D97-AF65-F5344CB8AC3E}">
        <p14:creationId xmlns:p14="http://schemas.microsoft.com/office/powerpoint/2010/main" val="357607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ADA5-9625-4AC4-99A4-15E08263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5C59C-170F-45CA-97B7-FD26C7FD7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300" y="2904658"/>
                <a:ext cx="2236873" cy="2015314"/>
              </a:xfrm>
            </p:spPr>
            <p:txBody>
              <a:bodyPr/>
              <a:lstStyle/>
              <a:p>
                <a:r>
                  <a:rPr lang="en-GB" dirty="0"/>
                  <a:t>Five domain sizes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40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5C59C-170F-45CA-97B7-FD26C7FD7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300" y="2904658"/>
                <a:ext cx="2236873" cy="2015314"/>
              </a:xfrm>
              <a:blipFill>
                <a:blip r:embed="rId3"/>
                <a:stretch>
                  <a:fillRect l="-2725" t="-3021" b="-1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922135-55A0-4EA5-B071-84FAF530D2A8}"/>
              </a:ext>
            </a:extLst>
          </p:cNvPr>
          <p:cNvSpPr txBox="1"/>
          <p:nvPr/>
        </p:nvSpPr>
        <p:spPr>
          <a:xfrm>
            <a:off x="822960" y="1988840"/>
            <a:ext cx="5666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Aim:</a:t>
            </a:r>
          </a:p>
          <a:p>
            <a:r>
              <a:rPr lang="en-GB" dirty="0"/>
              <a:t>Test the execution speed of the time step for each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0CEE0-7B38-4BAB-8937-A7022B9813D7}"/>
              </a:ext>
            </a:extLst>
          </p:cNvPr>
          <p:cNvSpPr txBox="1"/>
          <p:nvPr/>
        </p:nvSpPr>
        <p:spPr>
          <a:xfrm>
            <a:off x="5560893" y="3727649"/>
            <a:ext cx="280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500Hz Maximum Frequency</a:t>
            </a:r>
          </a:p>
        </p:txBody>
      </p:sp>
    </p:spTree>
    <p:extLst>
      <p:ext uri="{BB962C8B-B14F-4D97-AF65-F5344CB8AC3E}">
        <p14:creationId xmlns:p14="http://schemas.microsoft.com/office/powerpoint/2010/main" val="6719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6495711" y="908956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Log Time Scale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E038881-A754-43B9-9363-1ED91EB3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t="4001" r="8263" b="6866"/>
          <a:stretch/>
        </p:blipFill>
        <p:spPr>
          <a:xfrm>
            <a:off x="0" y="1301775"/>
            <a:ext cx="9134664" cy="47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6245878" y="908955"/>
            <a:ext cx="25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Linear Time Scale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6ECFF08-510B-41FE-9D50-BAD702F26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106" r="8263" b="7608"/>
          <a:stretch/>
        </p:blipFill>
        <p:spPr>
          <a:xfrm>
            <a:off x="0" y="1278287"/>
            <a:ext cx="9144000" cy="50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555236" y="908956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Method Execution Speeds</a:t>
            </a:r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A6EF81D8-A583-4CA0-9544-94276D081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341"/>
            <a:ext cx="4104038" cy="3180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3D9D8-B147-48F2-B567-2A3D9DA15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36" y="2009142"/>
            <a:ext cx="3995936" cy="3096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9C457-F847-4562-94C0-55E1A05BC5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" t="5330"/>
          <a:stretch/>
        </p:blipFill>
        <p:spPr>
          <a:xfrm>
            <a:off x="568535" y="3295535"/>
            <a:ext cx="3614024" cy="29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0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555236" y="908956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Method Execution Speeds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F278F1A-36C9-4A0F-9A55-C1D690645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6583079" cy="43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555236" y="908956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Method Execution Speeds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8ACF48B3-354C-4B9B-B53E-D4F26FCA7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2776"/>
            <a:ext cx="7067179" cy="4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5E4-37D4-4595-B82B-66B7D620D6BE}"/>
              </a:ext>
            </a:extLst>
          </p:cNvPr>
          <p:cNvSpPr txBox="1">
            <a:spLocks/>
          </p:cNvSpPr>
          <p:nvPr/>
        </p:nvSpPr>
        <p:spPr>
          <a:xfrm>
            <a:off x="5756424" y="178102"/>
            <a:ext cx="302433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1613-76AF-4664-BC39-F5C188D341B4}"/>
              </a:ext>
            </a:extLst>
          </p:cNvPr>
          <p:cNvSpPr txBox="1"/>
          <p:nvPr/>
        </p:nvSpPr>
        <p:spPr>
          <a:xfrm>
            <a:off x="4555236" y="908956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Finite Difference Method Execution Speeds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FEE0FA31-EE31-494B-B066-198B2727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60558"/>
            <a:ext cx="720993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52B-2DC2-4C20-B37E-F658DA2C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DAEA-1103-4B38-8C65-058D8AA8A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276872"/>
            <a:ext cx="7543801" cy="3240360"/>
          </a:xfrm>
        </p:spPr>
        <p:txBody>
          <a:bodyPr>
            <a:normAutofit/>
          </a:bodyPr>
          <a:lstStyle/>
          <a:p>
            <a:r>
              <a:rPr lang="en-GB" dirty="0"/>
              <a:t>PSTD was by far the fastest executing method, potentially due to the speed of execution of differentiation as an FFT, multiplication and IFFT</a:t>
            </a:r>
            <a:br>
              <a:rPr lang="en-GB" dirty="0"/>
            </a:br>
            <a:endParaRPr lang="en-GB" dirty="0"/>
          </a:p>
          <a:p>
            <a:r>
              <a:rPr lang="en-GB" dirty="0"/>
              <a:t>SFDTD shows some promise as a faster alternative to FDTD for very large domains (144703125+ cells), but much work has to be done to analyse and optimise this method</a:t>
            </a:r>
            <a:br>
              <a:rPr lang="en-GB" dirty="0"/>
            </a:br>
            <a:endParaRPr lang="en-GB" dirty="0"/>
          </a:p>
          <a:p>
            <a:r>
              <a:rPr lang="en-GB" dirty="0"/>
              <a:t>FDTD was the slowest method, but in this study gave better accuracy results than PSTD</a:t>
            </a:r>
          </a:p>
        </p:txBody>
      </p:sp>
    </p:spTree>
    <p:extLst>
      <p:ext uri="{BB962C8B-B14F-4D97-AF65-F5344CB8AC3E}">
        <p14:creationId xmlns:p14="http://schemas.microsoft.com/office/powerpoint/2010/main" val="27596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opular video game Minecraft goes VR">
            <a:extLst>
              <a:ext uri="{FF2B5EF4-FFF2-40B4-BE49-F238E27FC236}">
                <a16:creationId xmlns:a16="http://schemas.microsoft.com/office/drawing/2014/main" id="{D16F093A-8BED-415D-811E-24BEA0FE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r="15406" b="1"/>
          <a:stretch/>
        </p:blipFill>
        <p:spPr bwMode="auto">
          <a:xfrm>
            <a:off x="475500" y="1337311"/>
            <a:ext cx="5182351" cy="39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4379B-6B17-42BA-AFB5-D5F61EF782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12160" y="249874"/>
            <a:ext cx="2768600" cy="1087437"/>
          </a:xfrm>
        </p:spPr>
        <p:txBody>
          <a:bodyPr>
            <a:normAutofit fontScale="90000"/>
          </a:bodyPr>
          <a:lstStyle/>
          <a:p>
            <a:r>
              <a:rPr lang="en-GB" dirty="0"/>
              <a:t>Auralization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CA7B-2ACB-4614-AB43-FC8DE59AD6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12160" y="1953850"/>
            <a:ext cx="2768600" cy="2752725"/>
          </a:xfrm>
        </p:spPr>
        <p:txBody>
          <a:bodyPr>
            <a:normAutofit/>
          </a:bodyPr>
          <a:lstStyle/>
          <a:p>
            <a:r>
              <a:rPr lang="en-GB" dirty="0"/>
              <a:t>Virtual Reality</a:t>
            </a:r>
          </a:p>
          <a:p>
            <a:r>
              <a:rPr lang="en-GB" dirty="0"/>
              <a:t>Video Games</a:t>
            </a:r>
          </a:p>
          <a:p>
            <a:r>
              <a:rPr lang="en-GB" dirty="0"/>
              <a:t>Home Entertainment</a:t>
            </a:r>
          </a:p>
          <a:p>
            <a:r>
              <a:rPr lang="en-GB" dirty="0"/>
              <a:t>Evaluation of building and system designs prior to build</a:t>
            </a:r>
          </a:p>
          <a:p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BD4832-AD8C-44EA-AAB0-000392514120}"/>
              </a:ext>
            </a:extLst>
          </p:cNvPr>
          <p:cNvSpPr txBox="1"/>
          <p:nvPr/>
        </p:nvSpPr>
        <p:spPr>
          <a:xfrm>
            <a:off x="475500" y="5445224"/>
            <a:ext cx="236830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https://www.rt.com/usa/341199-minecraft-goes-vr/</a:t>
            </a:r>
          </a:p>
        </p:txBody>
      </p:sp>
    </p:spTree>
    <p:extLst>
      <p:ext uri="{BB962C8B-B14F-4D97-AF65-F5344CB8AC3E}">
        <p14:creationId xmlns:p14="http://schemas.microsoft.com/office/powerpoint/2010/main" val="191093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52B-2DC2-4C20-B37E-F658DA2C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DAEA-1103-4B38-8C65-058D8AA8A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276872"/>
            <a:ext cx="7543801" cy="3816424"/>
          </a:xfrm>
        </p:spPr>
        <p:txBody>
          <a:bodyPr>
            <a:normAutofit fontScale="92500"/>
          </a:bodyPr>
          <a:lstStyle/>
          <a:p>
            <a:r>
              <a:rPr lang="en-GB" dirty="0"/>
              <a:t>Experiment with PSTD method to improve results quality</a:t>
            </a:r>
          </a:p>
          <a:p>
            <a:r>
              <a:rPr lang="en-GB" dirty="0"/>
              <a:t>Develop hybrid FDTD PSTD method for faster execution, but better discontinuity handling</a:t>
            </a:r>
          </a:p>
          <a:p>
            <a:r>
              <a:rPr lang="en-GB" dirty="0"/>
              <a:t>Further explore SFDTD method windowing strategies through 3D filtering</a:t>
            </a:r>
          </a:p>
          <a:p>
            <a:r>
              <a:rPr lang="en-GB" dirty="0"/>
              <a:t>Further explore potential differentiation methods for SFDTD to further improve execution speed</a:t>
            </a:r>
          </a:p>
          <a:p>
            <a:r>
              <a:rPr lang="en-GB" dirty="0"/>
              <a:t>Develop obstacle implementation strategy for SFDTD</a:t>
            </a:r>
          </a:p>
          <a:p>
            <a:r>
              <a:rPr lang="en-GB" dirty="0"/>
              <a:t>Implement SFDTD steps on GPU to improve execution speed</a:t>
            </a:r>
          </a:p>
          <a:p>
            <a:r>
              <a:rPr lang="en-GB" dirty="0"/>
              <a:t>Explore a sparse matrix FDTD implementation by domain decomposition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1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52B-2DC2-4C20-B37E-F658DA2C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your time!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DAEA-1103-4B38-8C65-058D8AA8A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3717032"/>
            <a:ext cx="7543801" cy="2376264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Any Questions?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8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P6NxVxDQIs"/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5536" y="836712"/>
            <a:ext cx="832472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52B-2DC2-4C20-B37E-F658DA2C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130023"/>
            <a:ext cx="7543800" cy="38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52B-2DC2-4C20-B37E-F658DA2C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445" y="1846263"/>
            <a:ext cx="596955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52B-2DC2-4C20-B37E-F658DA2C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117" y="1846263"/>
            <a:ext cx="540421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5" name="Straight Connector 8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cdn.royalalberthall.com/file/1396975600/23639238385/width=1280/height=720/format=-1/fit=crop/crop=0x191+2000x1125/rev=6/t=411225/e=never/k=1123d066/TA032_0113.jpg">
            <a:extLst>
              <a:ext uri="{FF2B5EF4-FFF2-40B4-BE49-F238E27FC236}">
                <a16:creationId xmlns:a16="http://schemas.microsoft.com/office/drawing/2014/main" id="{A40DECA6-796B-4A25-B1C6-CAEF86FAA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r="23605" b="2"/>
          <a:stretch/>
        </p:blipFill>
        <p:spPr bwMode="auto">
          <a:xfrm>
            <a:off x="475500" y="640081"/>
            <a:ext cx="518235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F2395-A920-416E-874E-EAE9A79C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614" y="634947"/>
            <a:ext cx="276769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65000"/>
              </a:lnSpc>
            </a:pPr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</a:rPr>
              <a:t>Large Room Acoustic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8F943-A5DF-4A0E-8110-62B299400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614" y="2198914"/>
            <a:ext cx="276769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Wave Acoustics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Reverberation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Direct to Reverberant Ratio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Room Modes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59D57-9E76-49D5-ACA3-A92531CE4900}"/>
              </a:ext>
            </a:extLst>
          </p:cNvPr>
          <p:cNvSpPr txBox="1"/>
          <p:nvPr/>
        </p:nvSpPr>
        <p:spPr>
          <a:xfrm>
            <a:off x="475500" y="6047181"/>
            <a:ext cx="323240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>
                <a:solidFill>
                  <a:schemeClr val="bg1">
                    <a:lumMod val="75000"/>
                  </a:schemeClr>
                </a:solidFill>
              </a:rPr>
              <a:t>http://www.royalalberthall.com/tickets/events/2017/champions-tennis//</a:t>
            </a:r>
          </a:p>
        </p:txBody>
      </p:sp>
    </p:spTree>
    <p:extLst>
      <p:ext uri="{BB962C8B-B14F-4D97-AF65-F5344CB8AC3E}">
        <p14:creationId xmlns:p14="http://schemas.microsoft.com/office/powerpoint/2010/main" val="393494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919E1-2162-4011-A289-64FD975FB71E}"/>
              </a:ext>
            </a:extLst>
          </p:cNvPr>
          <p:cNvSpPr txBox="1"/>
          <p:nvPr/>
        </p:nvSpPr>
        <p:spPr>
          <a:xfrm>
            <a:off x="7092280" y="980729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Physical Basis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DB8D6-5267-450E-AB1C-17196CC2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844824"/>
            <a:ext cx="2314575" cy="1133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1BD876-632F-42AD-B583-9BE57C3B3754}"/>
              </a:ext>
            </a:extLst>
          </p:cNvPr>
          <p:cNvSpPr txBox="1"/>
          <p:nvPr/>
        </p:nvSpPr>
        <p:spPr>
          <a:xfrm>
            <a:off x="4771337" y="2226895"/>
            <a:ext cx="219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Momentum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FD769-ADBC-4AE5-B514-39FFE46A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736" y="2978299"/>
            <a:ext cx="2695575" cy="100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C45FCA-EC97-459A-ABE2-2992125FC5A4}"/>
              </a:ext>
            </a:extLst>
          </p:cNvPr>
          <p:cNvSpPr txBox="1"/>
          <p:nvPr/>
        </p:nvSpPr>
        <p:spPr>
          <a:xfrm>
            <a:off x="4771337" y="329369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Gas Law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D8DBA-1259-4B81-A6F8-A7E401DAB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385" y="4111774"/>
            <a:ext cx="1819275" cy="1095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4C5CB4-9AA5-427F-9770-995701DA30A3}"/>
              </a:ext>
            </a:extLst>
          </p:cNvPr>
          <p:cNvSpPr txBox="1"/>
          <p:nvPr/>
        </p:nvSpPr>
        <p:spPr>
          <a:xfrm>
            <a:off x="4771337" y="4474795"/>
            <a:ext cx="220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Conservation of Mass</a:t>
            </a:r>
          </a:p>
        </p:txBody>
      </p:sp>
    </p:spTree>
    <p:extLst>
      <p:ext uri="{BB962C8B-B14F-4D97-AF65-F5344CB8AC3E}">
        <p14:creationId xmlns:p14="http://schemas.microsoft.com/office/powerpoint/2010/main" val="29576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4E601-84A6-4912-A083-E667AACD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9" y="945792"/>
            <a:ext cx="1952625" cy="101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822A4-96F9-4560-813F-99DDDF23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64" y="2247468"/>
            <a:ext cx="1981200" cy="112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6D98A-DD24-4305-A64C-F67A3A61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4" y="3653919"/>
            <a:ext cx="1428750" cy="79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D919E1-2162-4011-A289-64FD975FB71E}"/>
              </a:ext>
            </a:extLst>
          </p:cNvPr>
          <p:cNvSpPr txBox="1"/>
          <p:nvPr/>
        </p:nvSpPr>
        <p:spPr>
          <a:xfrm>
            <a:off x="7092280" y="980729"/>
            <a:ext cx="15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Wave Equation</a:t>
            </a:r>
          </a:p>
        </p:txBody>
      </p:sp>
    </p:spTree>
    <p:extLst>
      <p:ext uri="{BB962C8B-B14F-4D97-AF65-F5344CB8AC3E}">
        <p14:creationId xmlns:p14="http://schemas.microsoft.com/office/powerpoint/2010/main" val="3736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3E812B-AFD6-4857-980D-C3480A7C2EB7}"/>
              </a:ext>
            </a:extLst>
          </p:cNvPr>
          <p:cNvSpPr txBox="1">
            <a:spLocks/>
          </p:cNvSpPr>
          <p:nvPr/>
        </p:nvSpPr>
        <p:spPr>
          <a:xfrm>
            <a:off x="5148064" y="249875"/>
            <a:ext cx="3632696" cy="730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Wave Acoustic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65CD5-DBC7-40E1-8236-F1089A80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460432" cy="47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2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2066</TotalTime>
  <Words>755</Words>
  <Application>Microsoft Office PowerPoint</Application>
  <PresentationFormat>On-screen Show (4:3)</PresentationFormat>
  <Paragraphs>215</Paragraphs>
  <Slides>55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Retrospect</vt:lpstr>
      <vt:lpstr>Efficient Acoustic Modelling of Large Spaces using Time Domain Methods</vt:lpstr>
      <vt:lpstr>Efficient Acoustic Modelling of Large Spaces using Time Domain Methods</vt:lpstr>
      <vt:lpstr>Motivation</vt:lpstr>
      <vt:lpstr>Sound System Design</vt:lpstr>
      <vt:lpstr>Auralization</vt:lpstr>
      <vt:lpstr>Large Room Acoustic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Acoustic Modelling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– FDTD Tone Bursts</vt:lpstr>
      <vt:lpstr>Validation – SFDTD Tone Bursts</vt:lpstr>
      <vt:lpstr>Validation – PSTD Tone Bursts</vt:lpstr>
      <vt:lpstr>Validation - Comparison</vt:lpstr>
      <vt:lpstr>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Further Work</vt:lpstr>
      <vt:lpstr>Thank you for your time!</vt:lpstr>
      <vt:lpstr>PowerPoint Presentation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Acoustic Modelling of Large Spaces using Time Domain Methods</dc:title>
  <dc:creator>Simon Durbridge</dc:creator>
  <cp:lastModifiedBy>Simon Durbridge</cp:lastModifiedBy>
  <cp:revision>71</cp:revision>
  <dcterms:created xsi:type="dcterms:W3CDTF">2017-06-03T07:49:02Z</dcterms:created>
  <dcterms:modified xsi:type="dcterms:W3CDTF">2017-06-06T07:55:20Z</dcterms:modified>
</cp:coreProperties>
</file>